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4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5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3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6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8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8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7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1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2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1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BB619-1582-4FC3-816B-49FAB7EAC25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F9624-B3FA-4B53-83BF-767F925E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8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Module-1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0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183"/>
            <a:ext cx="10515600" cy="598378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b="1" dirty="0"/>
              <a:t>Ordinary or Non-Provisional Application</a:t>
            </a:r>
          </a:p>
          <a:p>
            <a:r>
              <a:rPr lang="en-US" dirty="0"/>
              <a:t>Ordinary or Non-Provisional application is filed if the applicant doesn't have any priority to claim or in a case where the application is not filed in pursuance of any preceding convention application. </a:t>
            </a:r>
            <a:endParaRPr lang="en-US" dirty="0" smtClean="0"/>
          </a:p>
          <a:p>
            <a:r>
              <a:rPr lang="en-US" dirty="0" smtClean="0"/>
              <a:t>Non </a:t>
            </a:r>
            <a:r>
              <a:rPr lang="en-US" dirty="0"/>
              <a:t>provisional application, when filed, must be supported by a complete specification depicting the invention in detail.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b="1" dirty="0"/>
              <a:t>Convention Application</a:t>
            </a:r>
          </a:p>
          <a:p>
            <a:r>
              <a:rPr lang="en-US" dirty="0"/>
              <a:t>A convention application is filed for claiming a priority date based on the same or substantially similar application filed in any of the convention countries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applicant is required to file an application in the Indian Patent Office within a year from the date of the initial filing of a similar application in the convention country.</a:t>
            </a:r>
          </a:p>
          <a:p>
            <a:pPr marL="0" indent="0">
              <a:buNone/>
            </a:pPr>
            <a:r>
              <a:rPr lang="en-US" dirty="0"/>
              <a:t>3</a:t>
            </a:r>
            <a:r>
              <a:rPr lang="en-US" b="1" dirty="0"/>
              <a:t>. PCT International Application</a:t>
            </a:r>
          </a:p>
          <a:p>
            <a:r>
              <a:rPr lang="en-US" dirty="0"/>
              <a:t>A PCT Application is an international application to streamline patent application process in many countries at one go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is governed by the Patent Corporation Treaty and can be validated in up to 142 countries.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b="1" dirty="0"/>
              <a:t>PCT National Phase Application</a:t>
            </a:r>
          </a:p>
          <a:p>
            <a:r>
              <a:rPr lang="en-US" dirty="0"/>
              <a:t>A national phase application is filed in each of the country wherein the protection is sought.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national phase application must be filed within 30 or 31 months from the priority date or the international filing date, whichever is earlier.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49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1972"/>
            <a:ext cx="10515600" cy="58549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</a:t>
            </a:r>
            <a:r>
              <a:rPr lang="en-US" b="1" dirty="0"/>
              <a:t>Patent of Addition</a:t>
            </a:r>
          </a:p>
          <a:p>
            <a:r>
              <a:rPr lang="en-US" dirty="0"/>
              <a:t>The applicant can file a patent of addition if there is a modification of the invention which has already been applied for or patented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 patent of addition can only be granted after the grant of the parent patent; hence, no separate renewal fee is to be remitted during the term of the main patent.</a:t>
            </a:r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b="1" dirty="0"/>
              <a:t>Divisional Application</a:t>
            </a:r>
          </a:p>
          <a:p>
            <a:r>
              <a:rPr lang="en-US" dirty="0"/>
              <a:t>Divisional application is filed if the applicant wishes to divide an application to furnish two or more applications if a particular application claims for more than one invention.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priority date for divisional application is similar to that of the parent application.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8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Guidelines for Registration of Patent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462" y="1377827"/>
            <a:ext cx="10125075" cy="30575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4435352"/>
            <a:ext cx="100869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1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64" y="602490"/>
            <a:ext cx="105251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48673"/>
            <a:ext cx="10515600" cy="44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1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537" y="945356"/>
            <a:ext cx="104489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3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217" y="101544"/>
            <a:ext cx="1042035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17" y="3035244"/>
            <a:ext cx="105156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1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87" y="1339056"/>
            <a:ext cx="103346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2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75" y="1724025"/>
            <a:ext cx="102298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0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3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		Types of Patent Documents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00329"/>
            <a:ext cx="10010775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0912"/>
            <a:ext cx="101536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</a:t>
            </a:r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patent is a kind of intellectual property right (IPR) which gives its owner the right to exclude others from making, using, selling, and importing his/her invention/work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 patent may include many claims, each of which defines a specific property right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 patent is, technically, a grant of protection for an invention</a:t>
            </a:r>
            <a:r>
              <a:rPr lang="en-US" dirty="0" smtClean="0"/>
              <a:t>.</a:t>
            </a:r>
          </a:p>
          <a:p>
            <a:r>
              <a:rPr lang="en-US" dirty="0"/>
              <a:t>A patent is a statutory authorization or license which establishes a right or title over an invention for a particular period.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primarily meant for the prevention of other businesses or its kind from making, using or selling an invention of a similar nature. </a:t>
            </a:r>
          </a:p>
        </p:txBody>
      </p:sp>
    </p:spTree>
    <p:extLst>
      <p:ext uri="{BB962C8B-B14F-4D97-AF65-F5344CB8AC3E}">
        <p14:creationId xmlns:p14="http://schemas.microsoft.com/office/powerpoint/2010/main" val="3517161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173" y="135039"/>
            <a:ext cx="9915525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3" y="3126347"/>
            <a:ext cx="9944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7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Patentable &amp; Non-Patentable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9251"/>
            <a:ext cx="9820275" cy="112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3755"/>
            <a:ext cx="3162300" cy="523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3799268"/>
            <a:ext cx="10083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Novelty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Non-obvious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 capable of industrial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Must not be from the categories of inventions specifically declared as non-patentable under the relevant patent law.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8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0608"/>
            <a:ext cx="10515600" cy="581635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Novelty</a:t>
            </a:r>
          </a:p>
          <a:p>
            <a:r>
              <a:rPr lang="en-US" dirty="0" smtClean="0"/>
              <a:t>The invention must create new knowledge or product or process.</a:t>
            </a:r>
          </a:p>
          <a:p>
            <a:r>
              <a:rPr lang="en-US" dirty="0" smtClean="0"/>
              <a:t>It should not anticipated by the document, granted patent, published patent , non-patent literature or in any form which is already available in the public domain.</a:t>
            </a:r>
          </a:p>
          <a:p>
            <a:r>
              <a:rPr lang="en-US" dirty="0" smtClean="0"/>
              <a:t>It must be different from what is already known.</a:t>
            </a:r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b="1" dirty="0" smtClean="0"/>
              <a:t>Non-Obvious(Inventive Step)</a:t>
            </a:r>
          </a:p>
          <a:p>
            <a:r>
              <a:rPr lang="en-US" dirty="0" smtClean="0"/>
              <a:t>The invention must have some creative input from the inventor.</a:t>
            </a:r>
          </a:p>
          <a:p>
            <a:r>
              <a:rPr lang="en-US" dirty="0" smtClean="0"/>
              <a:t>It should be something which is not expected by the person skilled in the art.</a:t>
            </a:r>
          </a:p>
          <a:p>
            <a:r>
              <a:rPr lang="en-US" dirty="0" smtClean="0"/>
              <a:t>If an inventor is solving some technical problem by inventing something and if the person skilled in the art who is from the same field , is providing the same solution by using his acquired knowledge or by taking teaching, suggestion or motivation , in that case the technical solution provided by the inventor will not be considered as inventive in nature.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54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200"/>
            <a:ext cx="10515600" cy="59737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3. Industrial Application</a:t>
            </a:r>
          </a:p>
          <a:p>
            <a:r>
              <a:rPr lang="en-US" dirty="0" smtClean="0"/>
              <a:t>Patents are granted to ensure that the inventor can exploit his/her invention freely , without the fear of competition.</a:t>
            </a:r>
          </a:p>
          <a:p>
            <a:r>
              <a:rPr lang="en-US" dirty="0" smtClean="0"/>
              <a:t>In this context , it is necessary that the invention is capable of being used and has industrial application . </a:t>
            </a:r>
          </a:p>
          <a:p>
            <a:r>
              <a:rPr lang="en-US" dirty="0" smtClean="0"/>
              <a:t>An invention should be used or manufactured in the form of a product or process.</a:t>
            </a:r>
          </a:p>
          <a:p>
            <a:pPr marL="0" indent="0">
              <a:buNone/>
            </a:pPr>
            <a:r>
              <a:rPr lang="en-US" b="1" dirty="0" smtClean="0"/>
              <a:t>4. Must not be from Non-Patentable subject matter</a:t>
            </a:r>
          </a:p>
          <a:p>
            <a:r>
              <a:rPr lang="en-US" dirty="0" smtClean="0"/>
              <a:t>In addition , an invention must relate to the patentable subject matter.</a:t>
            </a:r>
          </a:p>
          <a:p>
            <a:r>
              <a:rPr lang="en-US" dirty="0" smtClean="0"/>
              <a:t>Every country has its criteria to judge the patentable subject matter.</a:t>
            </a:r>
          </a:p>
          <a:p>
            <a:r>
              <a:rPr lang="en-US" dirty="0" smtClean="0"/>
              <a:t>In India , the list of non-patentable subject matters is specially mentioned.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3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790"/>
            <a:ext cx="10515600" cy="6181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Inventions that are not Patentable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78" y="619930"/>
            <a:ext cx="10077450" cy="2522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79" y="3129567"/>
            <a:ext cx="10153650" cy="37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875" y="752475"/>
            <a:ext cx="103822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3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</a:t>
            </a:r>
            <a:r>
              <a:rPr lang="en-US" b="1" dirty="0" smtClean="0"/>
              <a:t>Patent Application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patent application is a plea for the grant of a patent for the invention described and claimed by the applicant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An application for this purpose generally comprises of a description of the invention, added with official forms and correspondence relevant to the application</a:t>
            </a:r>
            <a:r>
              <a:rPr lang="en-US" dirty="0" smtClean="0"/>
              <a:t>.</a:t>
            </a:r>
          </a:p>
          <a:p>
            <a:r>
              <a:rPr lang="en-US" dirty="0"/>
              <a:t> Patent applications are of several types, and each one of them caters to a unique purpose.</a:t>
            </a:r>
          </a:p>
        </p:txBody>
      </p:sp>
    </p:spTree>
    <p:extLst>
      <p:ext uri="{BB962C8B-B14F-4D97-AF65-F5344CB8AC3E}">
        <p14:creationId xmlns:p14="http://schemas.microsoft.com/office/powerpoint/2010/main" val="375607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857" y="785612"/>
            <a:ext cx="8783056" cy="45325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72011" y="3296992"/>
            <a:ext cx="431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Patent Cooperation Treaty(PCT)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6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731</Words>
  <Application>Microsoft Office PowerPoint</Application>
  <PresentationFormat>Widescreen</PresentationFormat>
  <Paragraphs>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Module-1</vt:lpstr>
      <vt:lpstr>    INTRODUCTION</vt:lpstr>
      <vt:lpstr>  Patentable &amp; Non-Patentable</vt:lpstr>
      <vt:lpstr>PowerPoint Presentation</vt:lpstr>
      <vt:lpstr>PowerPoint Presentation</vt:lpstr>
      <vt:lpstr>Inventions that are not Patentable</vt:lpstr>
      <vt:lpstr>PowerPoint Presentation</vt:lpstr>
      <vt:lpstr>  Patent Application</vt:lpstr>
      <vt:lpstr>PowerPoint Presentation</vt:lpstr>
      <vt:lpstr>PowerPoint Presentation</vt:lpstr>
      <vt:lpstr>PowerPoint Presentation</vt:lpstr>
      <vt:lpstr> Guidelines for Registration of Patent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Types of Patent Documents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56</cp:revision>
  <dcterms:created xsi:type="dcterms:W3CDTF">2022-03-17T04:21:56Z</dcterms:created>
  <dcterms:modified xsi:type="dcterms:W3CDTF">2025-02-12T21:33:06Z</dcterms:modified>
</cp:coreProperties>
</file>